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80" r:id="rId4"/>
    <p:sldId id="258" r:id="rId5"/>
    <p:sldId id="287" r:id="rId6"/>
    <p:sldId id="309" r:id="rId7"/>
    <p:sldId id="289" r:id="rId8"/>
    <p:sldId id="275" r:id="rId9"/>
    <p:sldId id="296" r:id="rId10"/>
    <p:sldId id="264" r:id="rId11"/>
    <p:sldId id="290" r:id="rId12"/>
    <p:sldId id="295" r:id="rId13"/>
    <p:sldId id="292" r:id="rId14"/>
    <p:sldId id="263" r:id="rId15"/>
    <p:sldId id="274" r:id="rId16"/>
    <p:sldId id="278" r:id="rId17"/>
    <p:sldId id="31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202"/>
    <a:srgbClr val="E4A108"/>
    <a:srgbClr val="E48A06"/>
    <a:srgbClr val="E3E3E3"/>
    <a:srgbClr val="DBDBDB"/>
    <a:srgbClr val="A1353C"/>
    <a:srgbClr val="DC4D40"/>
    <a:srgbClr val="DEB614"/>
    <a:srgbClr val="C2B13D"/>
    <a:srgbClr val="C35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7" autoAdjust="0"/>
    <p:restoredTop sz="86319" autoAdjust="0"/>
  </p:normalViewPr>
  <p:slideViewPr>
    <p:cSldViewPr snapToGrid="0" snapToObjects="1">
      <p:cViewPr>
        <p:scale>
          <a:sx n="94" d="100"/>
          <a:sy n="94" d="100"/>
        </p:scale>
        <p:origin x="-1520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1F76C-1277-3B43-8CF4-1039DD0D459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767D8-86DB-5943-9E47-18E26EC3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마인드맵을 활용한 강의 도우미 시스템 발표를 시작하겠습니다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지도교수님은 이민석교수님 이시고 팀원은 신승진</a:t>
            </a:r>
            <a:r>
              <a:rPr lang="en-US" altLang="ko-KR" dirty="0" smtClean="0"/>
              <a:t>,</a:t>
            </a:r>
            <a:r>
              <a:rPr lang="ko-KR" altLang="en-US" dirty="0" smtClean="0"/>
              <a:t>장영창</a:t>
            </a:r>
            <a:r>
              <a:rPr lang="en-US" altLang="ko-KR" dirty="0" smtClean="0"/>
              <a:t>,</a:t>
            </a:r>
            <a:r>
              <a:rPr lang="ko-KR" altLang="en-US" dirty="0" smtClean="0"/>
              <a:t> 김미림 과 발표를 맡은  송태웅으로 구성되어있습니다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12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구체적으로는 교수가 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통해서 </a:t>
            </a:r>
            <a:r>
              <a:rPr lang="ko-KR" altLang="en-US" smtClean="0"/>
              <a:t>학생들에게 퀴즈나 </a:t>
            </a:r>
            <a:r>
              <a:rPr lang="ko-KR" altLang="en-US" dirty="0" smtClean="0"/>
              <a:t>설문을 </a:t>
            </a:r>
            <a:r>
              <a:rPr lang="ko-KR" altLang="en-US" smtClean="0"/>
              <a:t>할수있는데 학생들은                 </a:t>
            </a:r>
            <a:r>
              <a:rPr lang="ko-KR" altLang="en-US" dirty="0" smtClean="0"/>
              <a:t>스마트기기를 통해서 간편하게 응답하여 결과를 실시간적으로 확인할수있습니다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마인드맵상의 특정노드에                  질문을 달고 답변을 달수 있게하여                   질문이 생겨난 배경을 이해하기 쉽게합니다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(8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 솔루션으로는 학생들의 피드백을 흡수하지 못하는 현재 강의 시스템을 보완하기 위하여 웹사이트를 제시합니다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(7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0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구체적으로 트리즈라는 사이트에서 수업내용이 요약된 마인드맵을 공유하고 피드백을 받습니다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교수 입장에서는 누가 몇개의 피드백을 주었는지 확인하고 선택적으로 적용할수있습니다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(12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강의 자료를                   마인드맵으로 관리하게하여 전산상에 필기등을 포함하여 보관하고 복습시 활용할수있게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본시스템은 시스템이 유연하게 변경되는것을 고려하여 각컨포넌트를 나눠 다음과같이 설계했습니다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크게 서버는 </a:t>
            </a:r>
            <a:r>
              <a:rPr lang="en-US" altLang="ko-KR" dirty="0" smtClean="0"/>
              <a:t>Spring Framework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을 이용했고 웹사이트는</a:t>
            </a:r>
            <a:r>
              <a:rPr lang="ko-KR" altLang="ko-KR" dirty="0" smtClean="0"/>
              <a:t> </a:t>
            </a:r>
            <a:r>
              <a:rPr lang="ko-KR" altLang="en-US" dirty="0" smtClean="0"/>
              <a:t>오픈소스인 </a:t>
            </a:r>
            <a:r>
              <a:rPr lang="en-US" altLang="ko-KR" dirty="0" smtClean="0"/>
              <a:t>Bootstrap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Drichard</a:t>
            </a:r>
            <a:r>
              <a:rPr lang="ko-KR" altLang="en-US" dirty="0" smtClean="0"/>
              <a:t>를 이용했습니다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교수용</a:t>
            </a:r>
            <a:r>
              <a:rPr lang="ko-KR" altLang="ko-KR" dirty="0" smtClean="0"/>
              <a:t>,</a:t>
            </a:r>
            <a:r>
              <a:rPr lang="ko-KR" altLang="en-US" dirty="0" smtClean="0"/>
              <a:t> 학생용</a:t>
            </a:r>
            <a:r>
              <a:rPr lang="en-US" altLang="ko-KR" dirty="0" smtClean="0"/>
              <a:t>pc</a:t>
            </a:r>
            <a:r>
              <a:rPr lang="ko-KR" altLang="en-US" dirty="0" smtClean="0"/>
              <a:t>프로그램은  </a:t>
            </a:r>
            <a:r>
              <a:rPr lang="en-US" altLang="ko-KR" dirty="0" err="1" smtClean="0"/>
              <a:t>Freemind</a:t>
            </a:r>
            <a:r>
              <a:rPr lang="ko-KR" altLang="en-US" dirty="0" smtClean="0"/>
              <a:t>를 커스터마이징하여 구현했습니다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학생용 모바일 어플리케이션은 안드로이드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기반으로 마인드맵까지 모두 구현했습니다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통신은 </a:t>
            </a:r>
            <a:r>
              <a:rPr lang="en-US" altLang="ko-KR" dirty="0" smtClean="0"/>
              <a:t>Restful</a:t>
            </a:r>
            <a:r>
              <a:rPr lang="ko-KR" altLang="en-US" dirty="0" smtClean="0"/>
              <a:t>기반으로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포맷을 이용했고 파싱을 용이하게 하기위해 구글의 </a:t>
            </a:r>
            <a:r>
              <a:rPr lang="en-US" altLang="ko-KR" dirty="0" err="1" smtClean="0"/>
              <a:t>Gson</a:t>
            </a:r>
            <a:r>
              <a:rPr lang="ko-KR" altLang="en-US" dirty="0" smtClean="0"/>
              <a:t>을 활용했습니다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ko-KR" dirty="0" smtClean="0"/>
              <a:t>3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프로젝트는 </a:t>
            </a:r>
            <a:r>
              <a:rPr lang="en-US" altLang="ko-KR" dirty="0" smtClean="0"/>
              <a:t>R&amp;D</a:t>
            </a:r>
            <a:r>
              <a:rPr lang="ko-KR" altLang="en-US" smtClean="0"/>
              <a:t>정부사업에 </a:t>
            </a:r>
            <a:r>
              <a:rPr lang="ko-KR" altLang="en-US" smtClean="0"/>
              <a:t>채택 </a:t>
            </a:r>
            <a:r>
              <a:rPr lang="ko-KR" altLang="en-US" dirty="0" smtClean="0"/>
              <a:t>되었으며 </a:t>
            </a:r>
            <a:r>
              <a:rPr lang="en-US" altLang="ko-KR" dirty="0" smtClean="0"/>
              <a:t>KCC</a:t>
            </a:r>
            <a:r>
              <a:rPr lang="ko-KR" altLang="en-US" dirty="0" smtClean="0"/>
              <a:t>학술대회에 논문을 기재했습니다</a:t>
            </a:r>
            <a:r>
              <a:rPr lang="en-US" altLang="ko-KR" dirty="0" smtClean="0"/>
              <a:t>..</a:t>
            </a:r>
            <a:r>
              <a:rPr lang="ko-KR" altLang="en-US" dirty="0" smtClean="0"/>
              <a:t>  현재까지의 성과를 기반으로               다음과같은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 교육서비스 발전방향을 진행할 계획입니다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종합 </a:t>
            </a:r>
            <a:r>
              <a:rPr lang="en-US" altLang="ko-KR" dirty="0" smtClean="0"/>
              <a:t>(11+13+13+7+4+15+15+11+8+13+8+7+12+10+13+5+11)/60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우리나라는 대졸인구비율이 세계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위나 될정도로 대졸인구수가 높은 편에 속합니다  그런데 </a:t>
            </a:r>
            <a:r>
              <a:rPr lang="en-US" altLang="ko-KR" dirty="0" smtClean="0"/>
              <a:t>!!!!!!!</a:t>
            </a:r>
            <a:r>
              <a:rPr lang="ko-KR" altLang="en-US" dirty="0" smtClean="0"/>
              <a:t> 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월신문기사를 보게되면 대학교육에 대해 학생들이 굉장히 만족하지 못한다는것을 알수있습니다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본팀은 대학강의 불만족 원인에 대해 설문조사를 따로 실시했습니다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 결과 강의가 이해하기어렵다는점과 강의가 개선이 안된다는점 이 두가지로 원인으로 꼽을수있었습니다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위와 같은 문제점을 해결하기 위해서 본 프로젝트에서는        프레젠테이션 강의시에 마인드맵을 접목시켜서 </a:t>
            </a:r>
            <a:r>
              <a:rPr lang="en-US" altLang="ko-KR" dirty="0" smtClean="0"/>
              <a:t>(5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마인드맵을 활용한 강의도우미 시스템을 제시합니다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시스템이 구동되는 환경을 설명드리겠습니다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프레젠테이션이 구동되는 교수용 </a:t>
            </a:r>
            <a:r>
              <a:rPr lang="en-US" altLang="ko-KR" dirty="0" smtClean="0"/>
              <a:t>pc </a:t>
            </a:r>
            <a:r>
              <a:rPr lang="ko-KR" altLang="en-US" dirty="0" smtClean="0"/>
              <a:t>와 학생들의 스마트기기가 통신으로 연결이 되어 있는상태가 되고 학생들은 웹사이트를 통해서 교수님에게 피드백을 줄수있는 구조로 되어있습니다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(14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강의 도우미 시스템에서  솔루션을 제시합니다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첫번째로는 수업의 전체흐름을 읽어버리는 학생들을 위해서 일목요연하게 요약된 마인드맵을 스마트기기상에 제시하고 수업의 진행경로를 표시해 줍니다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(14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구체적으로는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프레젠테이션 강의시에 슬라이드가 계속 진행될때 학생들은 스마트기기위에 보여지는 마인드맵을 통해서 수업의 진행흐름을 파악할수있습니다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(11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두번째로는 이해하지못함에도 불구하고 질문을 하지않는 학생들을 위해서 스마트기기를통해 원활한 피드백이 가능하게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(8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3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7778-3429-0045-93E3-01F57ED9EF83}" type="datetimeFigureOut">
              <a:rPr lang="en-US" smtClean="0"/>
              <a:t>13. 6. 7.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9" Type="http://schemas.openxmlformats.org/officeDocument/2006/relationships/image" Target="../media/image30.gif"/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3912" y="3600230"/>
            <a:ext cx="9537563" cy="147002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ko-KR" altLang="en-US" sz="5000" b="1" dirty="0" smtClean="0">
                <a:latin typeface="나눔손글씨 펜"/>
                <a:ea typeface="나눔손글씨 펜"/>
                <a:cs typeface="나눔손글씨 펜"/>
              </a:rPr>
              <a:t>마인드맵을 활용한 </a:t>
            </a:r>
            <a:r>
              <a:rPr lang="en-US" altLang="ko-KR" sz="5000" b="1" dirty="0" smtClean="0">
                <a:latin typeface="나눔손글씨 펜"/>
                <a:ea typeface="나눔손글씨 펜"/>
                <a:cs typeface="나눔손글씨 펜"/>
              </a:rPr>
              <a:t/>
            </a:r>
            <a:br>
              <a:rPr lang="en-US" altLang="ko-KR" sz="5000" b="1" dirty="0" smtClean="0">
                <a:latin typeface="나눔손글씨 펜"/>
                <a:ea typeface="나눔손글씨 펜"/>
                <a:cs typeface="나눔손글씨 펜"/>
              </a:rPr>
            </a:br>
            <a:r>
              <a:rPr lang="ko-KR" altLang="en-US" sz="9000" b="1" dirty="0" smtClean="0">
                <a:latin typeface="나눔손글씨 펜"/>
                <a:ea typeface="나눔손글씨 펜"/>
                <a:cs typeface="나눔손글씨 펜"/>
              </a:rPr>
              <a:t>강의 도우미 시스템</a:t>
            </a:r>
            <a:endParaRPr lang="en-US" sz="9000" b="1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순서도: 수동 입력 21"/>
          <p:cNvSpPr>
            <a:spLocks noChangeArrowheads="1"/>
          </p:cNvSpPr>
          <p:nvPr/>
        </p:nvSpPr>
        <p:spPr bwMode="auto">
          <a:xfrm rot="10800000">
            <a:off x="-23817" y="-3176"/>
            <a:ext cx="641052" cy="3330575"/>
          </a:xfrm>
          <a:prstGeom prst="flowChartManualInpu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1238" y="168760"/>
            <a:ext cx="630942" cy="31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Teaching Assistant System </a:t>
            </a:r>
          </a:p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Using Mind-Maps</a:t>
            </a:r>
            <a:endParaRPr lang="ko-KR" altLang="en-US" sz="1450" b="1" dirty="0"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24" y="6483685"/>
            <a:ext cx="6552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201</a:t>
            </a:r>
            <a:r>
              <a:rPr lang="en-US" altLang="ko-KR" sz="1100" b="1" dirty="0" smtClean="0">
                <a:solidFill>
                  <a:schemeClr val="accent5">
                    <a:lumMod val="75000"/>
                  </a:schemeClr>
                </a:solidFill>
              </a:rPr>
              <a:t>3, </a:t>
            </a:r>
            <a:r>
              <a:rPr lang="en-US" altLang="ko-KR" sz="1100" b="1" dirty="0" err="1" smtClean="0">
                <a:solidFill>
                  <a:schemeClr val="accent5">
                    <a:lumMod val="75000"/>
                  </a:schemeClr>
                </a:solidFill>
              </a:rPr>
              <a:t>Treeze.com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, Teaching Assistant System Using Mind-Maps,  , All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rights reserved</a:t>
            </a:r>
            <a:endParaRPr lang="en-US" sz="1100" dirty="0">
              <a:solidFill>
                <a:schemeClr val="accent5">
                  <a:lumMod val="75000"/>
                </a:schemeClr>
              </a:solidFill>
              <a:latin typeface="맑은고딕"/>
              <a:cs typeface="맑은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7059" y="5165356"/>
            <a:ext cx="4479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800000"/>
                </a:solidFill>
              </a:rPr>
              <a:t>2013</a:t>
            </a:r>
            <a:r>
              <a:rPr lang="ko-KR" altLang="en-US" b="1" dirty="0" smtClean="0">
                <a:solidFill>
                  <a:srgbClr val="800000"/>
                </a:solidFill>
              </a:rPr>
              <a:t> 설계프로젝트 </a:t>
            </a:r>
            <a:r>
              <a:rPr lang="en-US" altLang="ko-KR" b="1" dirty="0" err="1" smtClean="0">
                <a:solidFill>
                  <a:srgbClr val="800000"/>
                </a:solidFill>
              </a:rPr>
              <a:t>ForNeeds</a:t>
            </a:r>
            <a:r>
              <a:rPr lang="ko-KR" altLang="en-US" b="1" dirty="0" smtClean="0">
                <a:solidFill>
                  <a:srgbClr val="800000"/>
                </a:solidFill>
              </a:rPr>
              <a:t> 팀</a:t>
            </a:r>
            <a:endParaRPr lang="en-US" altLang="ko-KR" b="1" dirty="0" smtClean="0">
              <a:solidFill>
                <a:srgbClr val="800000"/>
              </a:solidFill>
            </a:endParaRPr>
          </a:p>
          <a:p>
            <a:pPr algn="r"/>
            <a:endParaRPr lang="en-US" altLang="ko-KR" b="1" dirty="0" smtClean="0">
              <a:solidFill>
                <a:srgbClr val="800000"/>
              </a:solidFill>
            </a:endParaRPr>
          </a:p>
          <a:p>
            <a:pPr marL="285750" indent="-285750" algn="r">
              <a:buFontTx/>
              <a:buChar char="-"/>
            </a:pPr>
            <a:r>
              <a:rPr lang="ko-KR" altLang="en-US" sz="2000" b="1" dirty="0" smtClean="0"/>
              <a:t>지도 </a:t>
            </a:r>
            <a:r>
              <a:rPr lang="ko-KR" altLang="en-US" sz="2000" b="1" dirty="0"/>
              <a:t>교수님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이 </a:t>
            </a:r>
            <a:r>
              <a:rPr lang="ko-KR" altLang="en-US" sz="2000" b="1" dirty="0" smtClean="0"/>
              <a:t>민석 </a:t>
            </a:r>
            <a:endParaRPr lang="en-US" altLang="ko-KR" sz="2000" b="1" dirty="0" smtClean="0">
              <a:solidFill>
                <a:srgbClr val="800000"/>
              </a:solidFill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300" b="1" dirty="0" smtClean="0"/>
              <a:t>팀원 </a:t>
            </a:r>
            <a:r>
              <a:rPr lang="en-US" altLang="ko-KR" sz="1300" b="1" dirty="0" smtClean="0"/>
              <a:t>:</a:t>
            </a:r>
            <a:r>
              <a:rPr lang="ko-KR" altLang="en-US" sz="1300" b="1" dirty="0" smtClean="0"/>
              <a:t> 송태웅</a:t>
            </a:r>
            <a:r>
              <a:rPr lang="en-US" altLang="ko-KR" sz="1300" b="1" dirty="0" smtClean="0"/>
              <a:t>,</a:t>
            </a:r>
            <a:r>
              <a:rPr lang="ko-KR" altLang="en-US" sz="1300" b="1" dirty="0" smtClean="0"/>
              <a:t> 신승진</a:t>
            </a:r>
            <a:r>
              <a:rPr lang="en-US" altLang="ko-KR" sz="1300" b="1" dirty="0" smtClean="0"/>
              <a:t>,</a:t>
            </a:r>
            <a:r>
              <a:rPr lang="ko-KR" altLang="en-US" sz="1300" b="1" dirty="0" smtClean="0"/>
              <a:t> 장영창</a:t>
            </a:r>
            <a:r>
              <a:rPr lang="en-US" altLang="ko-KR" sz="1300" b="1" dirty="0" smtClean="0"/>
              <a:t>,</a:t>
            </a:r>
            <a:r>
              <a:rPr lang="ko-KR" altLang="en-US" sz="1300" b="1" dirty="0" smtClean="0"/>
              <a:t> 김미림</a:t>
            </a:r>
            <a:endParaRPr lang="en-US" altLang="ko-KR" sz="1300" b="1" dirty="0" smtClean="0"/>
          </a:p>
        </p:txBody>
      </p:sp>
      <p:sp>
        <p:nvSpPr>
          <p:cNvPr id="16" name="직사각형 25"/>
          <p:cNvSpPr/>
          <p:nvPr/>
        </p:nvSpPr>
        <p:spPr>
          <a:xfrm rot="5400000">
            <a:off x="-1660855" y="1618920"/>
            <a:ext cx="3345514" cy="714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2" name="Picture 11" descr="공부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1" y="1077435"/>
            <a:ext cx="2919546" cy="1921727"/>
          </a:xfrm>
          <a:prstGeom prst="rect">
            <a:avLst/>
          </a:prstGeom>
        </p:spPr>
      </p:pic>
      <p:pic>
        <p:nvPicPr>
          <p:cNvPr id="13" name="Picture 12" descr="black-37412_6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78" y="3452490"/>
            <a:ext cx="1171461" cy="1112888"/>
          </a:xfrm>
          <a:prstGeom prst="rect">
            <a:avLst/>
          </a:prstGeom>
        </p:spPr>
      </p:pic>
      <p:pic>
        <p:nvPicPr>
          <p:cNvPr id="3" name="Picture 2" descr="lectu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90" y="402073"/>
            <a:ext cx="3489636" cy="2617227"/>
          </a:xfrm>
          <a:prstGeom prst="rect">
            <a:avLst/>
          </a:prstGeom>
        </p:spPr>
      </p:pic>
      <p:pic>
        <p:nvPicPr>
          <p:cNvPr id="4" name="Picture 3" descr="MIND-MAP-benef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1" y="3257266"/>
            <a:ext cx="1016000" cy="7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xmlns:p14="http://schemas.microsoft.com/office/powerpoint/2010/main" advClick="0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90" name="Picture 18" descr="\\psf\Home\Documents\설명\설명이미지\퀴즈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4" y="1502734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\\psf\Home\Documents\설명\설명이미지\퀴즈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24" y="1502734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483" y="5220010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학생용 강의 도우미 설문 대화창</a:t>
            </a:r>
          </a:p>
          <a:p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0422" y="5220010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교수용강의 도우미 </a:t>
            </a:r>
            <a:r>
              <a:rPr lang="ko-KR" altLang="en-US" b="1" dirty="0" err="1" smtClean="0">
                <a:latin typeface="나눔고딕"/>
                <a:ea typeface="나눔고딕"/>
                <a:cs typeface="나눔고딕"/>
              </a:rPr>
              <a:t>설문결과창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55" y="174051"/>
            <a:ext cx="3377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강의 중 피드백 기술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설문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84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2000"/>
    </mc:Choice>
    <mc:Fallback xmlns="">
      <p:transition xmlns:p14="http://schemas.microsoft.com/office/powerpoint/2010/main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8" name="Picture 16" descr="\\psf\Home\Documents\설명\설명이미지\질문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6" y="1246645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\\psf\Home\Documents\설명\설명이미지\질문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500" y="1246645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2" y="4962479"/>
            <a:ext cx="3439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9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마인드맵의 특정 </a:t>
            </a:r>
            <a:r>
              <a:rPr lang="ko-KR" altLang="en-US" b="1" dirty="0" err="1" smtClean="0">
                <a:latin typeface="나눔고딕"/>
                <a:ea typeface="나눔고딕"/>
                <a:cs typeface="나눔고딕"/>
              </a:rPr>
              <a:t>노드에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질문이 있는 경우</a:t>
            </a:r>
          </a:p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3259" y="4964098"/>
            <a:ext cx="308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0&gt;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질문아이콘을 눌러 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질의응답확인 화면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55" y="174051"/>
            <a:ext cx="335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강의 중 피드백 기술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질문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548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xmlns:p14="http://schemas.microsoft.com/office/powerpoint/2010/main" advClick="0" advTm="8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5" name="Picture 4" descr="20701_7738_19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4" y="1146446"/>
            <a:ext cx="2938499" cy="1896250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5020237" y="263641"/>
            <a:ext cx="3585882" cy="2510117"/>
          </a:xfrm>
          <a:prstGeom prst="cloud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강의자료 공유 </a:t>
            </a:r>
            <a:r>
              <a:rPr lang="en-US" altLang="ko-KR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&amp;</a:t>
            </a:r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2300" b="1" dirty="0" smtClean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300" b="1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공동작업 사이트</a:t>
            </a:r>
            <a:endParaRPr lang="en-US" sz="2300" b="1" dirty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184589" y="2958359"/>
            <a:ext cx="567765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886824" y="2958359"/>
            <a:ext cx="268941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59177" y="2958359"/>
            <a:ext cx="0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007413" y="2958359"/>
            <a:ext cx="268941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425766" y="2958359"/>
            <a:ext cx="358588" cy="1314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1713-360-degree-feedback1-680x3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42" y="3498439"/>
            <a:ext cx="5244353" cy="2313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973631" y="1886760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611" y="3046147"/>
            <a:ext cx="5011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학생들의 피드백</a:t>
            </a:r>
            <a:r>
              <a:rPr lang="ko-KR" altLang="en-US" sz="30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흡수 </a:t>
            </a:r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못하는</a:t>
            </a:r>
            <a:endParaRPr lang="en-US" altLang="ko-KR" sz="30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현재 강의시스템 </a:t>
            </a:r>
            <a:endParaRPr lang="en-US" altLang="ko-KR" sz="3000" b="1" dirty="0" smtClean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3000" b="1" dirty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endParaRPr lang="en-US" sz="3000" b="1" dirty="0">
              <a:solidFill>
                <a:schemeClr val="accent3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7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xmlns:p14="http://schemas.microsoft.com/office/powerpoint/2010/main" advClick="0" advTm="7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\\psf\Home\Documents\설명\홈페이지 이미지\겟 피드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5" y="805901"/>
            <a:ext cx="7389180" cy="55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504" y="5900810"/>
            <a:ext cx="817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11&gt;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‘</a:t>
            </a:r>
            <a:r>
              <a:rPr lang="en-US" altLang="ko-KR" b="1" dirty="0" err="1" smtClean="0">
                <a:latin typeface="나눔고딕"/>
                <a:ea typeface="나눔고딕"/>
                <a:cs typeface="나눔고딕"/>
              </a:rPr>
              <a:t>Treeze.com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‘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사이트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–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마인드맵 추가 및 수정 상세사항 확인페이지 예시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726" y="84255"/>
            <a:ext cx="6085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Open Lecture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기술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강의자료 공유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공동작업 실현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56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2000"/>
    </mc:Choice>
    <mc:Fallback xmlns="">
      <p:transition xmlns:p14="http://schemas.microsoft.com/office/powerpoint/2010/main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psf\Home\Documents\설명\설명이미지\메모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3" y="1216145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\\psf\Home\Documents\설명\설명이미지\메모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41" y="1204649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851" y="4946578"/>
            <a:ext cx="3886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11&gt;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특정 </a:t>
            </a:r>
            <a:r>
              <a:rPr lang="ko-KR" altLang="en-US" b="1" dirty="0" err="1">
                <a:latin typeface="나눔고딕"/>
                <a:ea typeface="나눔고딕"/>
                <a:cs typeface="나눔고딕"/>
              </a:rPr>
              <a:t>노드에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해당되는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    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프레젠테이션 페이지</a:t>
            </a:r>
          </a:p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7483" y="5164362"/>
            <a:ext cx="444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2&gt;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필기한 프레젠테이션 특정페이지</a:t>
            </a:r>
          </a:p>
          <a:p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726" y="84255"/>
            <a:ext cx="371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추가기능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학습자료 관리 기술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470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xmlns:p14="http://schemas.microsoft.com/office/powerpoint/2010/main" advClick="0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19197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59157304" descr="EMB00000a2473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26" y="293528"/>
            <a:ext cx="7564815" cy="60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401" y="6322014"/>
            <a:ext cx="333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 system architecture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26387" y="101101"/>
            <a:ext cx="37933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1.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시스템 구조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images (2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29" y="3260984"/>
            <a:ext cx="1474987" cy="1474987"/>
          </a:xfrm>
          <a:prstGeom prst="rect">
            <a:avLst/>
          </a:prstGeom>
        </p:spPr>
      </p:pic>
      <p:pic>
        <p:nvPicPr>
          <p:cNvPr id="12" name="Picture 11" descr="mi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0" y="293528"/>
            <a:ext cx="2388597" cy="1492873"/>
          </a:xfrm>
          <a:prstGeom prst="rect">
            <a:avLst/>
          </a:prstGeom>
        </p:spPr>
      </p:pic>
      <p:pic>
        <p:nvPicPr>
          <p:cNvPr id="13" name="Picture 12" descr="bootstrap_screenshot_0_134742026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0" y="1652713"/>
            <a:ext cx="2345765" cy="2345765"/>
          </a:xfrm>
          <a:prstGeom prst="rect">
            <a:avLst/>
          </a:prstGeom>
        </p:spPr>
      </p:pic>
      <p:pic>
        <p:nvPicPr>
          <p:cNvPr id="14" name="Picture 13" descr="Logo_Spring_258x15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85" y="1312127"/>
            <a:ext cx="2222929" cy="1301016"/>
          </a:xfrm>
          <a:prstGeom prst="rect">
            <a:avLst/>
          </a:prstGeom>
        </p:spPr>
      </p:pic>
      <p:pic>
        <p:nvPicPr>
          <p:cNvPr id="15" name="Picture 14" descr="14bits-android-logo-superJumb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88" y="4450364"/>
            <a:ext cx="2117466" cy="1267936"/>
          </a:xfrm>
          <a:prstGeom prst="rect">
            <a:avLst/>
          </a:prstGeom>
        </p:spPr>
      </p:pic>
      <p:pic>
        <p:nvPicPr>
          <p:cNvPr id="2" name="Picture 1" descr="d0144949_4f602e146af0e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00" y="1962635"/>
            <a:ext cx="1771041" cy="1179305"/>
          </a:xfrm>
          <a:prstGeom prst="rect">
            <a:avLst/>
          </a:prstGeom>
        </p:spPr>
      </p:pic>
      <p:pic>
        <p:nvPicPr>
          <p:cNvPr id="4" name="Picture 3" descr="json (1)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02" y="2613143"/>
            <a:ext cx="1106349" cy="11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6000"/>
    </mc:Choice>
    <mc:Fallback xmlns="">
      <p:transition xmlns:p14="http://schemas.microsoft.com/office/powerpoint/2010/main" advClick="0" advTm="3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9" name="Straight Arrow Connector 8"/>
          <p:cNvCxnSpPr>
            <a:stCxn id="11" idx="6"/>
            <a:endCxn id="12" idx="2"/>
          </p:cNvCxnSpPr>
          <p:nvPr/>
        </p:nvCxnSpPr>
        <p:spPr>
          <a:xfrm>
            <a:off x="2909093" y="4628919"/>
            <a:ext cx="81312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3"/>
          <p:cNvSpPr>
            <a:spLocks noChangeArrowheads="1"/>
          </p:cNvSpPr>
          <p:nvPr/>
        </p:nvSpPr>
        <p:spPr bwMode="auto">
          <a:xfrm>
            <a:off x="1125189" y="3746645"/>
            <a:ext cx="1783904" cy="1764548"/>
          </a:xfrm>
          <a:prstGeom prst="ellipse">
            <a:avLst/>
          </a:prstGeom>
          <a:solidFill>
            <a:srgbClr val="FF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3722214" y="3797860"/>
            <a:ext cx="1758536" cy="1662117"/>
          </a:xfrm>
          <a:prstGeom prst="ellipse">
            <a:avLst/>
          </a:prstGeom>
          <a:solidFill>
            <a:srgbClr val="0066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3812670" y="3809100"/>
            <a:ext cx="1632572" cy="1614248"/>
            <a:chOff x="1520" y="2023"/>
            <a:chExt cx="1492" cy="1542"/>
          </a:xfrm>
        </p:grpSpPr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1588" y="2137"/>
              <a:ext cx="1317" cy="1319"/>
            </a:xfrm>
            <a:prstGeom prst="ellipse">
              <a:avLst/>
            </a:prstGeom>
            <a:gradFill rotWithShape="1">
              <a:gsLst>
                <a:gs pos="0">
                  <a:srgbClr val="0066CC"/>
                </a:gs>
                <a:gs pos="100000">
                  <a:srgbClr val="002F5E"/>
                </a:gs>
              </a:gsLst>
              <a:path path="rect">
                <a:fillToRect r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2</a:t>
              </a:r>
              <a:r>
                <a:rPr lang="ko-KR" altLang="en-US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단계</a:t>
              </a:r>
              <a:endParaRPr lang="ko-KR" altLang="en-US" sz="3000" dirty="0">
                <a:solidFill>
                  <a:srgbClr val="FFFFFF"/>
                </a:solidFill>
                <a:latin typeface="Arial Black" charset="0"/>
                <a:ea typeface="HY헤드라인M" charset="0"/>
                <a:cs typeface="HY헤드라인M" charset="0"/>
              </a:endParaRPr>
            </a:p>
          </p:txBody>
        </p:sp>
        <p:pic>
          <p:nvPicPr>
            <p:cNvPr id="15" name="Picture 11" descr="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" y="2023"/>
              <a:ext cx="1492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6"/>
          <p:cNvGrpSpPr>
            <a:grpSpLocks/>
          </p:cNvGrpSpPr>
          <p:nvPr/>
        </p:nvGrpSpPr>
        <p:grpSpPr bwMode="auto">
          <a:xfrm>
            <a:off x="1232509" y="3832085"/>
            <a:ext cx="1628968" cy="1581358"/>
            <a:chOff x="2295" y="944"/>
            <a:chExt cx="1532" cy="1584"/>
          </a:xfrm>
        </p:grpSpPr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2391" y="1082"/>
              <a:ext cx="1317" cy="1319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rect">
                <a:fillToRect r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1</a:t>
              </a:r>
              <a:r>
                <a:rPr lang="ko-KR" altLang="en-US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단계</a:t>
              </a:r>
              <a:endParaRPr lang="ko-KR" altLang="en-US" sz="3000" dirty="0">
                <a:solidFill>
                  <a:srgbClr val="FFFFFF"/>
                </a:solidFill>
                <a:latin typeface="Arial Black" charset="0"/>
                <a:ea typeface="HY헤드라인M" charset="0"/>
                <a:cs typeface="HY헤드라인M" charset="0"/>
              </a:endParaRPr>
            </a:p>
          </p:txBody>
        </p:sp>
        <p:pic>
          <p:nvPicPr>
            <p:cNvPr id="18" name="Picture 8" descr="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" y="944"/>
              <a:ext cx="1532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1296607" y="2839484"/>
            <a:ext cx="1564870" cy="646331"/>
          </a:xfrm>
          <a:prstGeom prst="rect">
            <a:avLst/>
          </a:prstGeom>
          <a:solidFill>
            <a:srgbClr val="DEB614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대학교 수업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BETA TEST</a:t>
            </a:r>
            <a:endParaRPr lang="en-US" altLang="ko-KR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72605" y="2712482"/>
            <a:ext cx="1965151" cy="923330"/>
          </a:xfrm>
          <a:prstGeom prst="rect">
            <a:avLst/>
          </a:prstGeom>
          <a:solidFill>
            <a:schemeClr val="accent3">
              <a:lumMod val="75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300" b="1" dirty="0" smtClean="0">
                <a:latin typeface="나눔고딕"/>
                <a:ea typeface="나눔고딕"/>
                <a:cs typeface="나눔고딕"/>
              </a:rPr>
              <a:t>다국어 지원으로</a:t>
            </a:r>
            <a:endParaRPr lang="en-US" altLang="ko-KR" sz="1300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범 지구적인 </a:t>
            </a:r>
            <a:endParaRPr lang="en-US" altLang="ko-KR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교육 서비스 확대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1" name="Straight Arrow Connector 20"/>
          <p:cNvCxnSpPr>
            <a:stCxn id="12" idx="6"/>
            <a:endCxn id="22" idx="2"/>
          </p:cNvCxnSpPr>
          <p:nvPr/>
        </p:nvCxnSpPr>
        <p:spPr>
          <a:xfrm flipV="1">
            <a:off x="5480750" y="4623059"/>
            <a:ext cx="889470" cy="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5"/>
          <p:cNvSpPr>
            <a:spLocks noChangeArrowheads="1"/>
          </p:cNvSpPr>
          <p:nvPr/>
        </p:nvSpPr>
        <p:spPr bwMode="auto">
          <a:xfrm>
            <a:off x="6370220" y="3792000"/>
            <a:ext cx="1758536" cy="1662117"/>
          </a:xfrm>
          <a:prstGeom prst="ellipse">
            <a:avLst/>
          </a:prstGeom>
          <a:solidFill>
            <a:schemeClr val="accent3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3" name="Group 9"/>
          <p:cNvGrpSpPr>
            <a:grpSpLocks/>
          </p:cNvGrpSpPr>
          <p:nvPr/>
        </p:nvGrpSpPr>
        <p:grpSpPr bwMode="auto">
          <a:xfrm>
            <a:off x="6458488" y="3791721"/>
            <a:ext cx="1652268" cy="1634138"/>
            <a:chOff x="1518" y="2012"/>
            <a:chExt cx="1510" cy="1561"/>
          </a:xfrm>
        </p:grpSpPr>
        <p:sp>
          <p:nvSpPr>
            <p:cNvPr id="24" name="Oval 10"/>
            <p:cNvSpPr>
              <a:spLocks noChangeArrowheads="1"/>
            </p:cNvSpPr>
            <p:nvPr/>
          </p:nvSpPr>
          <p:spPr bwMode="auto">
            <a:xfrm>
              <a:off x="1588" y="2137"/>
              <a:ext cx="1317" cy="1319"/>
            </a:xfrm>
            <a:prstGeom prst="ellipse">
              <a:avLst/>
            </a:prstGeom>
            <a:gradFill rotWithShape="1">
              <a:gsLst>
                <a:gs pos="0">
                  <a:schemeClr val="accent3">
                    <a:lumMod val="75000"/>
                  </a:schemeClr>
                </a:gs>
                <a:gs pos="100000">
                  <a:srgbClr val="004B00"/>
                </a:gs>
              </a:gsLst>
              <a:path path="rect">
                <a:fillToRect r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3</a:t>
              </a:r>
              <a:r>
                <a:rPr lang="ko-KR" altLang="en-US" sz="3000" dirty="0" smtClean="0">
                  <a:solidFill>
                    <a:srgbClr val="FFFFFF"/>
                  </a:solidFill>
                  <a:latin typeface="Arial Black" charset="0"/>
                  <a:ea typeface="HY헤드라인M" charset="0"/>
                  <a:cs typeface="HY헤드라인M" charset="0"/>
                </a:rPr>
                <a:t>단계</a:t>
              </a:r>
              <a:endParaRPr lang="ko-KR" altLang="en-US" sz="3000" dirty="0">
                <a:solidFill>
                  <a:srgbClr val="FFFFFF"/>
                </a:solidFill>
                <a:latin typeface="Arial Black" charset="0"/>
                <a:ea typeface="HY헤드라인M" charset="0"/>
                <a:cs typeface="HY헤드라인M" charset="0"/>
              </a:endParaRPr>
            </a:p>
          </p:txBody>
        </p:sp>
        <p:pic>
          <p:nvPicPr>
            <p:cNvPr id="25" name="Picture 11" descr="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" y="2012"/>
              <a:ext cx="1510" cy="1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3795119" y="2839484"/>
            <a:ext cx="1615973" cy="646331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z="18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공개소스 </a:t>
            </a:r>
            <a:endParaRPr lang="en-US" altLang="ko-KR" sz="1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프로젝트 진행 </a:t>
            </a:r>
            <a:endParaRPr lang="en-US" sz="18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94919" y="5716544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4&gt;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교육 서비스 발전 단계별 진행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사항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3434" y="1093590"/>
            <a:ext cx="3656086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현재 본 프로젝트는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창의도전형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SW R&amp;D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정부사업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ko-KR" sz="2800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800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천만원 지원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28331" y="221699"/>
            <a:ext cx="4262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향후 발전 방향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76666" y="1066316"/>
            <a:ext cx="3318969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한국 정보 과학회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28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2013 KCC</a:t>
            </a:r>
            <a:r>
              <a:rPr lang="ko-KR" altLang="ko-KR" sz="2800" b="1" dirty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학술대회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800" b="1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논문발표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0350" y="1371030"/>
            <a:ext cx="496559" cy="5259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087205" y="1371030"/>
            <a:ext cx="496559" cy="5259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5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수동 입력 21"/>
          <p:cNvSpPr>
            <a:spLocks noChangeArrowheads="1"/>
          </p:cNvSpPr>
          <p:nvPr/>
        </p:nvSpPr>
        <p:spPr bwMode="auto">
          <a:xfrm rot="10800000">
            <a:off x="-23817" y="-3176"/>
            <a:ext cx="641052" cy="3330575"/>
          </a:xfrm>
          <a:prstGeom prst="flowChartManualInpu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6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7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8" name="TextBox 22"/>
          <p:cNvSpPr txBox="1">
            <a:spLocks noChangeArrowheads="1"/>
          </p:cNvSpPr>
          <p:nvPr/>
        </p:nvSpPr>
        <p:spPr bwMode="auto">
          <a:xfrm>
            <a:off x="1238" y="168760"/>
            <a:ext cx="630942" cy="31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Teaching Assistant System </a:t>
            </a:r>
          </a:p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Using Mind-Maps</a:t>
            </a:r>
            <a:endParaRPr lang="ko-KR" altLang="en-US" sz="1450" b="1" dirty="0"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24" y="6483685"/>
            <a:ext cx="6552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201</a:t>
            </a:r>
            <a:r>
              <a:rPr lang="en-US" altLang="ko-KR" sz="1100" b="1" dirty="0" smtClean="0">
                <a:solidFill>
                  <a:schemeClr val="accent5">
                    <a:lumMod val="75000"/>
                  </a:schemeClr>
                </a:solidFill>
              </a:rPr>
              <a:t>3, </a:t>
            </a:r>
            <a:r>
              <a:rPr lang="en-US" altLang="ko-KR" sz="1100" b="1" dirty="0" err="1" smtClean="0">
                <a:solidFill>
                  <a:schemeClr val="accent5">
                    <a:lumMod val="75000"/>
                  </a:schemeClr>
                </a:solidFill>
              </a:rPr>
              <a:t>Treeze.com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, Teaching Assistant System Using Mind-Maps,  , All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rights reserved</a:t>
            </a:r>
            <a:endParaRPr lang="en-US" sz="1100" dirty="0">
              <a:solidFill>
                <a:schemeClr val="accent5">
                  <a:lumMod val="75000"/>
                </a:schemeClr>
              </a:solidFill>
              <a:latin typeface="맑은고딕"/>
              <a:cs typeface="맑은고딕"/>
            </a:endParaRPr>
          </a:p>
        </p:txBody>
      </p:sp>
      <p:sp>
        <p:nvSpPr>
          <p:cNvPr id="40" name="직사각형 25"/>
          <p:cNvSpPr/>
          <p:nvPr/>
        </p:nvSpPr>
        <p:spPr>
          <a:xfrm rot="5400000">
            <a:off x="-1660855" y="1618920"/>
            <a:ext cx="3345514" cy="714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1" name="TextBox 22"/>
          <p:cNvSpPr txBox="1">
            <a:spLocks noChangeArrowheads="1"/>
          </p:cNvSpPr>
          <p:nvPr/>
        </p:nvSpPr>
        <p:spPr bwMode="auto">
          <a:xfrm>
            <a:off x="1238" y="168760"/>
            <a:ext cx="630942" cy="31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Teaching Assistant System </a:t>
            </a:r>
          </a:p>
          <a:p>
            <a:pPr eaLnBrk="1" hangingPunct="1"/>
            <a:r>
              <a:rPr lang="en-US" altLang="ko-KR" sz="1450" b="1" dirty="0" smtClean="0">
                <a:latin typeface="Adobe 고딕 Std B" charset="0"/>
                <a:ea typeface="Adobe 고딕 Std B" charset="0"/>
                <a:cs typeface="Adobe 고딕 Std B" charset="0"/>
              </a:rPr>
              <a:t>Using Mind-Maps</a:t>
            </a:r>
            <a:endParaRPr lang="ko-KR" altLang="en-US" sz="1450" b="1" dirty="0"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pic>
        <p:nvPicPr>
          <p:cNvPr id="42" name="Picture 41" descr="black-37412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61" y="1995921"/>
            <a:ext cx="1171461" cy="1112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1405" y="2552365"/>
            <a:ext cx="64156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Cooper Black"/>
                <a:cs typeface="Cooper Black"/>
              </a:rPr>
              <a:t>Thank you..</a:t>
            </a:r>
            <a:endParaRPr lang="en-US" sz="8000" dirty="0">
              <a:latin typeface="Cooper Black"/>
              <a:cs typeface="Cooper Black"/>
            </a:endParaRPr>
          </a:p>
        </p:txBody>
      </p:sp>
    </p:spTree>
    <p:extLst>
      <p:ext uri="{BB962C8B-B14F-4D97-AF65-F5344CB8AC3E}">
        <p14:creationId xmlns:p14="http://schemas.microsoft.com/office/powerpoint/2010/main" val="322024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9152568" descr="EMB00000a2473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1" y="1403073"/>
            <a:ext cx="3608854" cy="318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9531" y="1999201"/>
            <a:ext cx="51397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한국 대졸 인구비율 세계 </a:t>
            </a:r>
            <a:r>
              <a:rPr lang="en-US" altLang="ko-KR" sz="25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500" b="1" dirty="0" smtClean="0">
                <a:solidFill>
                  <a:srgbClr val="E46C0A"/>
                </a:solidFill>
                <a:latin typeface="나눔고딕"/>
                <a:ea typeface="나눔고딕"/>
                <a:cs typeface="나눔고딕"/>
              </a:rPr>
              <a:t>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인데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rgbClr val="A1353C"/>
                </a:solidFill>
                <a:latin typeface="나눔고딕"/>
                <a:ea typeface="나눔고딕"/>
                <a:cs typeface="나눔고딕"/>
              </a:rPr>
              <a:t>대학 교육 만족도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는 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</a:t>
            </a:r>
            <a:r>
              <a:rPr lang="en-US" altLang="ko-KR" sz="2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39</a:t>
            </a:r>
            <a:r>
              <a:rPr lang="ko-KR" altLang="en-US" sz="2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위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에 그쳐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..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”</a:t>
            </a: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4467" y="4652436"/>
            <a:ext cx="22678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&lt; </a:t>
            </a:r>
            <a:r>
              <a:rPr lang="ko-KR" altLang="en-US" sz="1300" dirty="0" smtClean="0"/>
              <a:t>출처 </a:t>
            </a:r>
            <a:r>
              <a:rPr lang="en-US" altLang="ko-KR" sz="1300" dirty="0" smtClean="0"/>
              <a:t>: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2013.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5.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8</a:t>
            </a:r>
            <a:r>
              <a:rPr lang="ko-KR" altLang="en-US" sz="1300" dirty="0" smtClean="0"/>
              <a:t> 조선비즈</a:t>
            </a:r>
            <a:r>
              <a:rPr lang="en-US" altLang="ko-KR" sz="1300" dirty="0" smtClean="0"/>
              <a:t> &gt;</a:t>
            </a:r>
            <a:r>
              <a:rPr lang="ko-KR" altLang="en-US" sz="1300" dirty="0" smtClean="0"/>
              <a:t> </a:t>
            </a:r>
            <a:endParaRPr lang="en-US" sz="1300" dirty="0"/>
          </a:p>
        </p:txBody>
      </p:sp>
      <p:sp>
        <p:nvSpPr>
          <p:cNvPr id="13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8821" y="4944824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대학강의 실태 신문기사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82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1000"/>
    </mc:Choice>
    <mc:Fallback xmlns="">
      <p:transition xmlns:p14="http://schemas.microsoft.com/office/powerpoint/2010/main" advClick="0" advTm="1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159153368" descr="EMB00000a2473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" y="2007192"/>
            <a:ext cx="3092502" cy="22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0562" y="4304733"/>
            <a:ext cx="29940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 </a:t>
            </a:r>
            <a:r>
              <a:rPr lang="ko-KR" altLang="en-US" sz="800" dirty="0" smtClean="0"/>
              <a:t>모 </a:t>
            </a:r>
            <a:r>
              <a:rPr lang="ko-KR" altLang="en-US" sz="800" dirty="0"/>
              <a:t>대학</a:t>
            </a:r>
            <a:r>
              <a:rPr lang="en-US" altLang="ko-KR" sz="800" dirty="0"/>
              <a:t>, 2013.5.3.(</a:t>
            </a:r>
            <a:r>
              <a:rPr lang="ko-KR" altLang="en-US" sz="800" dirty="0"/>
              <a:t>금</a:t>
            </a:r>
            <a:r>
              <a:rPr lang="en-US" altLang="ko-KR" sz="800" dirty="0"/>
              <a:t>) </a:t>
            </a:r>
            <a:r>
              <a:rPr lang="ko-KR" altLang="en-US" sz="800" dirty="0"/>
              <a:t>조사 총인원 </a:t>
            </a:r>
            <a:r>
              <a:rPr lang="en-US" altLang="ko-KR" sz="800" dirty="0"/>
              <a:t>: 200</a:t>
            </a:r>
            <a:r>
              <a:rPr lang="ko-KR" altLang="en-US" sz="800" dirty="0"/>
              <a:t>명 남</a:t>
            </a:r>
            <a:r>
              <a:rPr lang="en-US" altLang="ko-KR" sz="800" dirty="0"/>
              <a:t>: 55% </a:t>
            </a:r>
            <a:r>
              <a:rPr lang="ko-KR" altLang="en-US" sz="800" dirty="0"/>
              <a:t>여</a:t>
            </a:r>
            <a:r>
              <a:rPr lang="en-US" altLang="ko-KR" sz="800" dirty="0"/>
              <a:t>: 45% </a:t>
            </a:r>
            <a:endParaRPr lang="en-US" altLang="ko-KR" sz="800" dirty="0" smtClean="0"/>
          </a:p>
          <a:p>
            <a:r>
              <a:rPr lang="ko-KR" altLang="en-US" sz="800" dirty="0" smtClean="0"/>
              <a:t>인문대</a:t>
            </a:r>
            <a:r>
              <a:rPr lang="en-US" altLang="ko-KR" sz="800" dirty="0"/>
              <a:t>: 25% </a:t>
            </a:r>
            <a:r>
              <a:rPr lang="ko-KR" altLang="en-US" sz="800" dirty="0"/>
              <a:t>공대</a:t>
            </a:r>
            <a:r>
              <a:rPr lang="en-US" altLang="ko-KR" sz="800" dirty="0"/>
              <a:t>: 30% </a:t>
            </a:r>
            <a:r>
              <a:rPr lang="ko-KR" altLang="en-US" sz="800" dirty="0"/>
              <a:t>사과대</a:t>
            </a:r>
            <a:r>
              <a:rPr lang="en-US" altLang="ko-KR" sz="800" dirty="0"/>
              <a:t>: 25%</a:t>
            </a:r>
            <a:r>
              <a:rPr lang="ko-KR" altLang="en-US" sz="800" dirty="0"/>
              <a:t>예대</a:t>
            </a:r>
            <a:r>
              <a:rPr lang="en-US" altLang="ko-KR" sz="800" dirty="0"/>
              <a:t>: 20% </a:t>
            </a:r>
            <a:r>
              <a:rPr lang="ko-KR" altLang="en-US" sz="800" dirty="0"/>
              <a:t>단위 </a:t>
            </a:r>
            <a:r>
              <a:rPr lang="en-US" altLang="ko-KR" sz="800" dirty="0"/>
              <a:t>: </a:t>
            </a:r>
            <a:r>
              <a:rPr lang="ko-KR" altLang="en-US" sz="800" dirty="0"/>
              <a:t>백분율</a:t>
            </a:r>
            <a:r>
              <a:rPr lang="en-US" altLang="ko-KR" sz="800" dirty="0"/>
              <a:t>(%) </a:t>
            </a:r>
            <a:r>
              <a:rPr lang="en-US" altLang="ko-KR" sz="800" dirty="0" smtClean="0"/>
              <a:t>&gt;</a:t>
            </a:r>
            <a:endParaRPr lang="ko-KR" altLang="en-US" sz="800" dirty="0"/>
          </a:p>
          <a:p>
            <a:endParaRPr lang="ko-KR" altLang="en-US" sz="1300" dirty="0"/>
          </a:p>
          <a:p>
            <a:endParaRPr 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4167891" y="3765345"/>
            <a:ext cx="555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6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강의가</a:t>
            </a:r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개선이 안된다</a:t>
            </a:r>
            <a:r>
              <a:rPr lang="en-US" altLang="ko-KR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23068" y="1823785"/>
            <a:ext cx="5602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1.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강의가 이해하기 </a:t>
            </a:r>
            <a:r>
              <a:rPr lang="ko-KR" altLang="en-US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어렵다</a:t>
            </a:r>
            <a:r>
              <a:rPr lang="en-US" altLang="ko-KR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500" b="1" dirty="0" smtClean="0">
                <a:solidFill>
                  <a:schemeClr val="accent3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562" y="457200"/>
            <a:ext cx="82624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대학강의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불만족 </a:t>
            </a:r>
            <a:r>
              <a:rPr lang="ko-KR" altLang="en-US" sz="4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원인</a:t>
            </a:r>
            <a:r>
              <a:rPr lang="ko-KR" altLang="en-US" sz="4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설문조사</a:t>
            </a:r>
            <a:r>
              <a:rPr lang="en-US" altLang="ko-KR" sz="3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</p:txBody>
      </p:sp>
      <p:sp>
        <p:nvSpPr>
          <p:cNvPr id="17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858731"/>
            <a:ext cx="51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강의 만족도가 떨어지는 원인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7078" y="2738870"/>
            <a:ext cx="493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•"/>
            </a:pPr>
            <a:r>
              <a:rPr lang="ko-KR" altLang="en-US" sz="2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수업전체흐름 파악의 어려움</a:t>
            </a:r>
            <a:endParaRPr lang="en-US" altLang="ko-KR" sz="2000" b="1" dirty="0" smtClean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6603" y="4524501"/>
            <a:ext cx="4750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•"/>
            </a:pP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현재 강의 시스템은 피드백 흡수 못하는</a:t>
            </a:r>
            <a:endParaRPr lang="en-US" altLang="ko-KR" sz="2000" b="1" dirty="0" smtClean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   것으로 밝혀짐</a:t>
            </a:r>
            <a:r>
              <a:rPr lang="ko-KR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1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대학내일 </a:t>
            </a:r>
            <a:r>
              <a:rPr lang="en-US" altLang="ko-KR" sz="1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20</a:t>
            </a:r>
            <a:r>
              <a:rPr lang="ko-KR" altLang="en-US" sz="1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대연구소 설문결과</a:t>
            </a:r>
            <a:r>
              <a:rPr lang="en-US" altLang="ko-KR" sz="1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altLang="ko-KR" sz="2000" b="1" dirty="0" smtClean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8359" y="3166941"/>
            <a:ext cx="493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•"/>
            </a:pP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이해못한 학생 질문도 안함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73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xmlns:p14="http://schemas.microsoft.com/office/powerpoint/2010/main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28" y="3343558"/>
            <a:ext cx="9143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프레젠테이션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강의 시</a:t>
            </a:r>
            <a:endParaRPr lang="en-US" altLang="ko-KR" sz="3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강의 내용이</a:t>
            </a:r>
            <a:r>
              <a:rPr lang="en-US" altLang="ko-KR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요약된 </a:t>
            </a:r>
            <a:r>
              <a:rPr lang="ko-KR" altLang="en-US" sz="4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마인드 </a:t>
            </a:r>
            <a:r>
              <a:rPr lang="ko-KR" altLang="en-US" sz="45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맵</a:t>
            </a:r>
            <a:r>
              <a:rPr lang="ko-KR" altLang="en-US" sz="3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을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접목시켜</a:t>
            </a:r>
            <a:r>
              <a:rPr lang="en-US" altLang="ko-KR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</p:txBody>
      </p:sp>
      <p:pic>
        <p:nvPicPr>
          <p:cNvPr id="7" name="Picture 6" descr="MIND-MAP-benefit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38" y="5486783"/>
            <a:ext cx="1016000" cy="737219"/>
          </a:xfrm>
          <a:prstGeom prst="rect">
            <a:avLst/>
          </a:prstGeom>
        </p:spPr>
      </p:pic>
      <p:sp>
        <p:nvSpPr>
          <p:cNvPr id="11" name="직사각형 25"/>
          <p:cNvSpPr/>
          <p:nvPr/>
        </p:nvSpPr>
        <p:spPr>
          <a:xfrm>
            <a:off x="140573" y="5344553"/>
            <a:ext cx="3862388" cy="57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9" name="Picture 8" descr="트리즈설명그림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65" y="318475"/>
            <a:ext cx="3533923" cy="30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xmlns:p14="http://schemas.microsoft.com/office/powerpoint/2010/main" advClick="0" advTm="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8716" y="2571431"/>
            <a:ext cx="6783610" cy="17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마인드맵을 활용한</a:t>
            </a:r>
            <a:endParaRPr lang="en-US" altLang="ko-KR" sz="4000" b="1" dirty="0" smtClean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도우미 시스템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black-37412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95" y="2873241"/>
            <a:ext cx="1171461" cy="1112888"/>
          </a:xfrm>
          <a:prstGeom prst="rect">
            <a:avLst/>
          </a:prstGeom>
        </p:spPr>
      </p:pic>
      <p:sp>
        <p:nvSpPr>
          <p:cNvPr id="10" name="직사각형 25"/>
          <p:cNvSpPr/>
          <p:nvPr/>
        </p:nvSpPr>
        <p:spPr>
          <a:xfrm>
            <a:off x="2112811" y="3383966"/>
            <a:ext cx="19213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1" name="Picture 10" descr="MIND-MAP-benef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8" y="1972319"/>
            <a:ext cx="1016000" cy="737219"/>
          </a:xfrm>
          <a:prstGeom prst="rect">
            <a:avLst/>
          </a:prstGeom>
        </p:spPr>
      </p:pic>
      <p:sp>
        <p:nvSpPr>
          <p:cNvPr id="14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xmlns:p14="http://schemas.microsoft.com/office/powerpoint/2010/main" spd="slow" advClick="0" advTm="2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64565"/>
            <a:ext cx="70199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16145" y="5268323"/>
            <a:ext cx="538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본 시스템 교육환경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1261" y="2398777"/>
            <a:ext cx="12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통신 연결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831" y="2879619"/>
            <a:ext cx="122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피드백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4000"/>
    </mc:Choice>
    <mc:Fallback xmlns="">
      <p:transition xmlns:p14="http://schemas.microsoft.com/office/powerpoint/2010/main" advClick="0" advTm="1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3459738"/>
            <a:ext cx="92934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 내용을 </a:t>
            </a:r>
            <a:r>
              <a:rPr lang="ko-KR" altLang="en-US" sz="35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일목요연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하게</a:t>
            </a:r>
            <a:r>
              <a:rPr lang="en-US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3"/>
                </a:solidFill>
                <a:latin typeface="나눔고딕"/>
                <a:ea typeface="나눔고딕"/>
                <a:cs typeface="나눔고딕"/>
              </a:rPr>
              <a:t>요약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정리하고 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한눈에 보이게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해주는</a:t>
            </a:r>
            <a:r>
              <a:rPr lang="ko-KR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마인드맵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상에서 수업 진행경로 표시</a:t>
            </a:r>
            <a:endParaRPr lang="en-US" altLang="ko-KR" sz="3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5" name="Picture 4" descr="MIND-MAP-benefit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09" y="5013395"/>
            <a:ext cx="1523997" cy="1105826"/>
          </a:xfrm>
          <a:prstGeom prst="rect">
            <a:avLst/>
          </a:prstGeom>
        </p:spPr>
      </p:pic>
      <p:pic>
        <p:nvPicPr>
          <p:cNvPr id="6" name="Picture 5" descr="20050718-54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1" y="968714"/>
            <a:ext cx="2869505" cy="1865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8641" y="1265405"/>
            <a:ext cx="486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길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수업의 전체흐름</a:t>
            </a:r>
            <a:r>
              <a:rPr lang="en-US" altLang="ko-KR" sz="25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altLang="ko-KR" sz="25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잃어버린 학생들 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4355065" y="2678642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4000"/>
    </mc:Choice>
    <mc:Fallback xmlns="">
      <p:transition xmlns:p14="http://schemas.microsoft.com/office/powerpoint/2010/main" advClick="0" advTm="14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4" name="Picture 6" descr="\\psf\Home\Documents\설명\설명이미지\내비게이션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21" y="-19050"/>
            <a:ext cx="2836096" cy="28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psf\Home\Documents\설명\설명이미지\내비게이션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21" y="3152377"/>
            <a:ext cx="2836096" cy="283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psf\Home\Documents\설명\설명이미지\접속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5" y="1910415"/>
            <a:ext cx="3612776" cy="29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52"/>
          <p:cNvSpPr/>
          <p:nvPr/>
        </p:nvSpPr>
        <p:spPr>
          <a:xfrm>
            <a:off x="2943413" y="6209497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34" y="4914710"/>
            <a:ext cx="465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 학생용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강의 도우미 로그인시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첫화면</a:t>
            </a:r>
            <a:endParaRPr lang="ko-KR" alt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1609" y="2817046"/>
            <a:ext cx="350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학생용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강의 도우미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화면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7687" y="5988473"/>
            <a:ext cx="49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그림 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학생용 강의 도우미 ‘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&lt;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그림</a:t>
            </a:r>
            <a:r>
              <a:rPr lang="ko-KR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&gt;’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다음화면 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55" y="174051"/>
            <a:ext cx="335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-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강의 네비게이션 기술</a:t>
            </a:r>
            <a:endParaRPr lang="en-US" sz="2000" b="1" dirty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168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xmlns:p14="http://schemas.microsoft.com/office/powerpoint/2010/main" advClick="0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52"/>
          <p:cNvSpPr/>
          <p:nvPr/>
        </p:nvSpPr>
        <p:spPr>
          <a:xfrm>
            <a:off x="2943413" y="6171013"/>
            <a:ext cx="7799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         </a:t>
            </a:r>
            <a:r>
              <a:rPr lang="en-US" altLang="ko-KR" sz="2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Teaching Assistant System</a:t>
            </a:r>
            <a:r>
              <a:rPr lang="en-US" altLang="ko-KR" sz="28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3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sing Mind-Maps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4" name="Picture 3" descr="2005685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0" y="1468744"/>
            <a:ext cx="2949007" cy="1658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99" y="3506425"/>
            <a:ext cx="4108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대답없는 학생들</a:t>
            </a:r>
            <a:r>
              <a:rPr lang="en-US" altLang="ko-KR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..</a:t>
            </a:r>
            <a:r>
              <a:rPr lang="ko-KR" altLang="en-US" sz="3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3000" b="1" dirty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topicimages_com_20110403_17263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63" y="1407636"/>
            <a:ext cx="3810000" cy="247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6572" y="4075181"/>
            <a:ext cx="5866183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스마트 기기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,pc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로 학생들과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ko-KR" sz="3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원활한 피드백</a:t>
            </a:r>
          </a:p>
          <a:p>
            <a:pPr>
              <a:lnSpc>
                <a:spcPct val="130000"/>
              </a:lnSpc>
            </a:pPr>
            <a:r>
              <a:rPr lang="ko-KR" altLang="ko-KR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가능하게 한다</a:t>
            </a:r>
            <a:r>
              <a:rPr lang="en-US" altLang="ko-KR" sz="3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3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55" y="174051"/>
            <a:ext cx="335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강의 도우미 시스템 솔루션 </a:t>
            </a:r>
            <a:r>
              <a:rPr lang="ko-KR" altLang="ko-KR" sz="2000" b="1" dirty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sz="2000" b="1" dirty="0" smtClean="0">
                <a:solidFill>
                  <a:srgbClr val="C35D5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000" b="1" dirty="0">
              <a:solidFill>
                <a:srgbClr val="C35D5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02103" y="2496534"/>
            <a:ext cx="703057" cy="609774"/>
          </a:xfrm>
          <a:prstGeom prst="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xmlns:p14="http://schemas.microsoft.com/office/powerpoint/2010/main" advClick="0" advTm="8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1061</Words>
  <Application>Microsoft Macintosh PowerPoint</Application>
  <PresentationFormat>On-screen Show (4:3)</PresentationFormat>
  <Paragraphs>153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마인드맵을 활용한  강의 도우미 시스템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yukult400@gmail.com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자전거 공유경제 E.T Bike</dc:title>
  <dc:creator>송 태웅</dc:creator>
  <cp:lastModifiedBy>송 태웅</cp:lastModifiedBy>
  <cp:revision>1410</cp:revision>
  <cp:lastPrinted>2012-11-18T16:47:21Z</cp:lastPrinted>
  <dcterms:created xsi:type="dcterms:W3CDTF">2012-11-16T23:10:03Z</dcterms:created>
  <dcterms:modified xsi:type="dcterms:W3CDTF">2013-06-07T01:48:27Z</dcterms:modified>
</cp:coreProperties>
</file>